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72" r:id="rId1"/>
  </p:sldMasterIdLst>
  <p:sldIdLst>
    <p:sldId id="256" r:id="rId2"/>
    <p:sldId id="268" r:id="rId3"/>
    <p:sldId id="258" r:id="rId4"/>
    <p:sldId id="259" r:id="rId5"/>
    <p:sldId id="260" r:id="rId6"/>
    <p:sldId id="263" r:id="rId7"/>
    <p:sldId id="275" r:id="rId8"/>
    <p:sldId id="274" r:id="rId9"/>
    <p:sldId id="273" r:id="rId10"/>
    <p:sldId id="267" r:id="rId11"/>
    <p:sldId id="266" r:id="rId12"/>
    <p:sldId id="276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FF"/>
    <a:srgbClr val="294AD7"/>
    <a:srgbClr val="0B5FD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41" autoAdjust="0"/>
    <p:restoredTop sz="97902" autoAdjust="0"/>
  </p:normalViewPr>
  <p:slideViewPr>
    <p:cSldViewPr>
      <p:cViewPr varScale="1">
        <p:scale>
          <a:sx n="86" d="100"/>
          <a:sy n="86" d="100"/>
        </p:scale>
        <p:origin x="-9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3/24/2017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3/24/2017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3/24/2017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3/24/2017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Creep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1000">
                <a:schemeClr val="accent3">
                  <a:lumMod val="40000"/>
                  <a:lumOff val="60000"/>
                  <a:alpha val="67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Picture 1" descr="\\192.168.2.10\фото все\Логотип ТУ ЭТТ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793367" cy="1660525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828800" y="228600"/>
            <a:ext cx="7050116" cy="16145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j-ea"/>
                <a:cs typeface="+mj-cs"/>
              </a:rPr>
              <a:t>ДЕПАРТАМЕНТ ОБРАЗОВАНИЯ И НАУКИ КЕМЕРОВСКОЙ ОБЛАСТИ</a:t>
            </a:r>
            <a:b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j-ea"/>
                <a:cs typeface="+mj-cs"/>
              </a:rPr>
            </a:br>
            <a: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j-ea"/>
                <a:cs typeface="+mj-cs"/>
              </a:rPr>
              <a:t>Государственное образовательное учреждение</a:t>
            </a:r>
            <a:b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j-ea"/>
                <a:cs typeface="+mj-cs"/>
              </a:rPr>
            </a:br>
            <a: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j-ea"/>
                <a:cs typeface="+mj-cs"/>
              </a:rPr>
              <a:t>среднего профессионального образования</a:t>
            </a:r>
            <a:b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j-ea"/>
                <a:cs typeface="+mj-cs"/>
              </a:rPr>
            </a:br>
            <a:r>
              <a:rPr kumimoji="0" lang="en-US" sz="21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j-ea"/>
                <a:cs typeface="+mj-cs"/>
              </a:rPr>
              <a:t>Томь-Усинский</a:t>
            </a: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1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j-ea"/>
                <a:cs typeface="+mj-cs"/>
              </a:rPr>
              <a:t>энерготранспортный</a:t>
            </a: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1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j-ea"/>
                <a:cs typeface="+mj-cs"/>
              </a:rPr>
              <a:t>техникум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164B4F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ctrTitle"/>
          </p:nvPr>
        </p:nvSpPr>
        <p:spPr>
          <a:xfrm>
            <a:off x="1066800" y="2438400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000" b="1" spc="13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100" b="1" spc="13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Формирование субъекта профессиональной деятельности с помощью технологии </a:t>
            </a:r>
            <a:r>
              <a:rPr lang="ru-RU" sz="3100" b="1" spc="13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портфолио</a:t>
            </a:r>
            <a:r>
              <a:rPr lang="ru-RU" sz="3100" b="1" spc="13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676400" y="4267200"/>
            <a:ext cx="6248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Митряева Ирина Николаевна </a:t>
            </a:r>
            <a:endParaRPr lang="ru-RU" sz="2400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b="1" spc="100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Путилова</a:t>
            </a:r>
            <a:r>
              <a:rPr lang="en-US" sz="2400" b="1" spc="1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100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Ирина</a:t>
            </a:r>
            <a:r>
              <a:rPr lang="en-US" sz="2400" b="1" spc="1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100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Васильевна</a:t>
            </a:r>
            <a:endParaRPr lang="ru-RU" sz="2400" b="1" spc="100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spc="1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Белозерцева Галина Валентиновна</a:t>
            </a:r>
          </a:p>
          <a:p>
            <a:endParaRPr lang="ru-RU" dirty="0"/>
          </a:p>
        </p:txBody>
      </p:sp>
      <p:pic>
        <p:nvPicPr>
          <p:cNvPr id="9" name="Creep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05800" y="-6858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06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1000">
                <a:schemeClr val="accent3">
                  <a:lumMod val="40000"/>
                  <a:lumOff val="60000"/>
                  <a:alpha val="67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685800"/>
            <a:ext cx="7772400" cy="1470025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294AD7"/>
                </a:solidFill>
                <a:latin typeface="Monotype Corsiva" pitchFamily="66" charset="0"/>
              </a:rPr>
              <a:t>Добрый день уважаемые  коллеги!</a:t>
            </a:r>
            <a:endParaRPr lang="ru-RU" sz="6000" dirty="0">
              <a:solidFill>
                <a:srgbClr val="294AD7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81200" y="3581400"/>
            <a:ext cx="6781800" cy="1752600"/>
          </a:xfrm>
        </p:spPr>
        <p:txBody>
          <a:bodyPr>
            <a:noAutofit/>
          </a:bodyPr>
          <a:lstStyle/>
          <a:p>
            <a:pPr algn="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Выдающиеся личности формируются  не посредством красивых речей, а собственным </a:t>
            </a:r>
            <a:r>
              <a:rPr lang="ru-RU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трудом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его </a:t>
            </a:r>
            <a:r>
              <a:rPr lang="ru-RU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результатами</a:t>
            </a:r>
          </a:p>
          <a:p>
            <a:pPr algn="r"/>
            <a:r>
              <a:rPr lang="ru-RU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А. Эйнштейн</a:t>
            </a:r>
            <a:endParaRPr lang="ru-RU" u="sng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3314" name="Picture 2" descr="Фотография Альберт Эйнштейн (Photo of Albert Einstein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4114800"/>
            <a:ext cx="1841500" cy="25182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1000">
                <a:schemeClr val="accent3">
                  <a:lumMod val="40000"/>
                  <a:lumOff val="60000"/>
                  <a:alpha val="67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294AD7"/>
                </a:solidFill>
                <a:latin typeface="Monotype Corsiva" pitchFamily="66" charset="0"/>
              </a:rPr>
              <a:t>Основные термины</a:t>
            </a:r>
            <a:endParaRPr lang="ru-RU" sz="6600" dirty="0">
              <a:solidFill>
                <a:srgbClr val="294AD7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257799"/>
          </a:xfrm>
        </p:spPr>
        <p:txBody>
          <a:bodyPr>
            <a:noAutofit/>
          </a:bodyPr>
          <a:lstStyle/>
          <a:p>
            <a:pPr indent="384175"/>
            <a:r>
              <a:rPr lang="ru-RU" sz="3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Портфолио – рабочая папка, содержащая многообразную информацию, которая документирует приобретенный опыт и достижения  обучающихся</a:t>
            </a:r>
          </a:p>
          <a:p>
            <a:pPr indent="384175"/>
            <a:r>
              <a:rPr lang="ru-RU" sz="3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Аутентичное оценивание – истинное, подлинное, верное оценивание. Ориентировано преимущественно на практические результаты деятельности обучающихся, подтвержденные документально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1000">
                <a:schemeClr val="accent3">
                  <a:lumMod val="40000"/>
                  <a:lumOff val="60000"/>
                  <a:alpha val="67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3916362"/>
          </a:xfrm>
        </p:spPr>
        <p:txBody>
          <a:bodyPr>
            <a:normAutofit/>
          </a:bodyPr>
          <a:lstStyle/>
          <a:p>
            <a:r>
              <a:rPr lang="ru-RU" sz="8000" dirty="0" smtClean="0">
                <a:solidFill>
                  <a:srgbClr val="0B5FDB"/>
                </a:solidFill>
                <a:latin typeface="Monotype Corsiva" pitchFamily="66" charset="0"/>
              </a:rPr>
              <a:t>Подготовить </a:t>
            </a:r>
            <a:r>
              <a:rPr lang="ru-RU" sz="8000" dirty="0" err="1" smtClean="0">
                <a:solidFill>
                  <a:srgbClr val="0B5FDB"/>
                </a:solidFill>
                <a:latin typeface="Monotype Corsiva" pitchFamily="66" charset="0"/>
              </a:rPr>
              <a:t>конкуренто</a:t>
            </a:r>
            <a:r>
              <a:rPr lang="ru-RU" sz="8000" dirty="0" smtClean="0">
                <a:solidFill>
                  <a:srgbClr val="0B5FDB"/>
                </a:solidFill>
                <a:latin typeface="Monotype Corsiva" pitchFamily="66" charset="0"/>
              </a:rPr>
              <a:t>- способного выпускника</a:t>
            </a:r>
            <a:endParaRPr lang="ru-RU" sz="8000" dirty="0">
              <a:solidFill>
                <a:srgbClr val="0B5FDB"/>
              </a:solidFill>
              <a:latin typeface="Monotype Corsiva" pitchFamily="66" charset="0"/>
            </a:endParaRPr>
          </a:p>
        </p:txBody>
      </p:sp>
      <p:pic>
        <p:nvPicPr>
          <p:cNvPr id="4" name="Picture 2" descr="Автоматизация технологических процессов и производств (в теплоэнергетике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4267200"/>
            <a:ext cx="2438400" cy="1943522"/>
          </a:xfrm>
          <a:prstGeom prst="rect">
            <a:avLst/>
          </a:prstGeom>
          <a:noFill/>
        </p:spPr>
      </p:pic>
      <p:pic>
        <p:nvPicPr>
          <p:cNvPr id="11266" name="Picture 2" descr="Работа в городе Видно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4267200"/>
            <a:ext cx="2638425" cy="1980251"/>
          </a:xfrm>
          <a:prstGeom prst="rect">
            <a:avLst/>
          </a:prstGeom>
          <a:noFill/>
        </p:spPr>
      </p:pic>
      <p:pic>
        <p:nvPicPr>
          <p:cNvPr id="11268" name="Picture 4" descr="ГОУ СПО Политехнический техникум - Профессия &quot;Электромонтёр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267200"/>
            <a:ext cx="2590800" cy="1943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1000">
                <a:schemeClr val="accent3">
                  <a:lumMod val="40000"/>
                  <a:lumOff val="60000"/>
                  <a:alpha val="67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3505200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294AD7"/>
                </a:solidFill>
                <a:latin typeface="Monotype Corsiva" pitchFamily="66" charset="0"/>
              </a:rPr>
              <a:t>Технология формирования и развития общих и</a:t>
            </a:r>
            <a:br>
              <a:rPr lang="ru-RU" sz="6000" dirty="0" smtClean="0">
                <a:solidFill>
                  <a:srgbClr val="294AD7"/>
                </a:solidFill>
                <a:latin typeface="Monotype Corsiva" pitchFamily="66" charset="0"/>
              </a:rPr>
            </a:br>
            <a:r>
              <a:rPr lang="ru-RU" sz="6000" dirty="0" smtClean="0">
                <a:solidFill>
                  <a:srgbClr val="294AD7"/>
                </a:solidFill>
                <a:latin typeface="Monotype Corsiva" pitchFamily="66" charset="0"/>
              </a:rPr>
              <a:t>профессиональных компетенций</a:t>
            </a:r>
            <a:endParaRPr lang="ru-RU" sz="6000" dirty="0">
              <a:solidFill>
                <a:srgbClr val="294AD7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3886200"/>
            <a:ext cx="8610600" cy="1905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Готовой технологии нет</a:t>
            </a:r>
          </a:p>
          <a:p>
            <a:pPr>
              <a:buNone/>
            </a:pP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Рассмотреть возможности технологии</a:t>
            </a:r>
          </a:p>
          <a:p>
            <a:pPr>
              <a:buNone/>
            </a:pP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портфолио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Рисунок 5" descr="Язык и личность реферат - Шаблон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99665" y="4953000"/>
            <a:ext cx="2344335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1000">
                <a:schemeClr val="accent3">
                  <a:lumMod val="40000"/>
                  <a:lumOff val="60000"/>
                  <a:alpha val="67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96962"/>
          </a:xfrm>
        </p:spPr>
        <p:txBody>
          <a:bodyPr>
            <a:noAutofit/>
          </a:bodyPr>
          <a:lstStyle/>
          <a:p>
            <a:r>
              <a:rPr lang="ru-RU" sz="6600" dirty="0" smtClean="0">
                <a:solidFill>
                  <a:srgbClr val="294AD7"/>
                </a:solidFill>
                <a:latin typeface="Monotype Corsiva" pitchFamily="66" charset="0"/>
              </a:rPr>
              <a:t>Задачи </a:t>
            </a:r>
            <a:endParaRPr lang="ru-RU" sz="6600" dirty="0">
              <a:solidFill>
                <a:srgbClr val="294AD7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791199"/>
          </a:xfrm>
        </p:spPr>
        <p:txBody>
          <a:bodyPr>
            <a:normAutofit/>
          </a:bodyPr>
          <a:lstStyle/>
          <a:p>
            <a:r>
              <a:rPr lang="ru-RU" dirty="0" smtClean="0"/>
              <a:t>Сформировать проблемно – творческую группу</a:t>
            </a:r>
          </a:p>
          <a:p>
            <a:r>
              <a:rPr lang="ru-RU" dirty="0" smtClean="0"/>
              <a:t>Изучить первоисточники теории вопроса</a:t>
            </a:r>
          </a:p>
          <a:p>
            <a:r>
              <a:rPr lang="ru-RU" dirty="0" smtClean="0"/>
              <a:t>Разработать: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   структуру и содержание портфолио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   методику работ с оценочным листом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   технологические карты учебных занятий, методические рекомендации по формированию </a:t>
            </a:r>
            <a:r>
              <a:rPr lang="ru-RU" dirty="0" err="1" smtClean="0"/>
              <a:t>портфолио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1000">
                <a:schemeClr val="accent3">
                  <a:lumMod val="40000"/>
                  <a:lumOff val="60000"/>
                  <a:alpha val="67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6200" y="762000"/>
          <a:ext cx="8991600" cy="5999049"/>
        </p:xfrm>
        <a:graphic>
          <a:graphicData uri="http://schemas.openxmlformats.org/drawingml/2006/table">
            <a:tbl>
              <a:tblPr/>
              <a:tblGrid>
                <a:gridCol w="1342325"/>
                <a:gridCol w="1342325"/>
                <a:gridCol w="358301"/>
                <a:gridCol w="358301"/>
                <a:gridCol w="271076"/>
                <a:gridCol w="271076"/>
                <a:gridCol w="288962"/>
                <a:gridCol w="284007"/>
                <a:gridCol w="313905"/>
                <a:gridCol w="283089"/>
                <a:gridCol w="283089"/>
                <a:gridCol w="267420"/>
                <a:gridCol w="299281"/>
                <a:gridCol w="299281"/>
                <a:gridCol w="290762"/>
                <a:gridCol w="304800"/>
                <a:gridCol w="304800"/>
                <a:gridCol w="304800"/>
                <a:gridCol w="304800"/>
                <a:gridCol w="609600"/>
                <a:gridCol w="609600"/>
              </a:tblGrid>
              <a:tr h="69815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Наименование компетенций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7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№ Занятий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Итого: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4984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Общие компетенции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Баллы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</a:t>
                      </a: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Оценка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23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ОК.1 Понимать   сущность   и   социальную   значимость   своей   будущей профессии, проявлять к ней устойчивый интерес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566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ОК.2 Организовывать    собственную    деятельность,    выбирать    типовые методы и способы выполнения профессиональных задач, оценивать их эффективность и качество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291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ОК.3 Принимать решения в стандартных и нестандартных ситуациях и нести за них </a:t>
                      </a:r>
                      <a:r>
                        <a:rPr lang="ru-RU" sz="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ответственность</a:t>
                      </a: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566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ОК.4 Осуществлять поиск и использование информации, необходимой для эффективного          выполнения          профессиональных          задач, профессионального и личностного развития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99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ОК.5 Использовать    информационно-коммуникационные    технологии    в профессиональной деятельности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23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ОК.6 Работать    в    коллективе    и    в    команде,    эффективно    общаться с коллегами, руководством, потребителями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ОК.7 Брать    на    себя    ответственность    за    работу    членов    команды (подчиненных), за результат выполнения заданий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83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 ОК.8 Самостоятельно         определять         задачи         профессионального и личностного развития, заниматься самообразованием, осознанно планировать повышение квалификации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24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ОК.9 Ориентироваться      в      условиях      частой      смены      технологий в профессиональной деятельности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ОК.10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6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Профессиональные компетенции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99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ПК.1 Контролировать работу основного и вспомогательного оборудования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86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ПК.2 Выполнять режимные переключения в энергоустановках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09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ru-RU" sz="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ПК.3 Оформлять техническую документацию по эксплуатации электрооборудования 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13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Итого: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Баллы</a:t>
                      </a: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5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Оценка</a:t>
                      </a: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0" y="0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Оценочный лист.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Таблица формирования и развития общих и профессиональных компетенций при освоении         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ПМ.02 Эксплуатация электрооборудования  электрических станций, сетей и систем.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МДК.02.02 Релейная защита электрооборудования электрических станций, сетей и систем.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 семестр 2013-2014 учебного года. Обучающегося гр. ЭССС-1-1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1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Островерхова</a:t>
            </a:r>
            <a:r>
              <a:rPr kumimoji="0" lang="ru-RU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Романа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1000">
                <a:schemeClr val="accent3">
                  <a:lumMod val="40000"/>
                  <a:lumOff val="60000"/>
                  <a:alpha val="67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6200" y="762000"/>
          <a:ext cx="8991600" cy="5999049"/>
        </p:xfrm>
        <a:graphic>
          <a:graphicData uri="http://schemas.openxmlformats.org/drawingml/2006/table">
            <a:tbl>
              <a:tblPr/>
              <a:tblGrid>
                <a:gridCol w="1342325"/>
                <a:gridCol w="1342325"/>
                <a:gridCol w="358301"/>
                <a:gridCol w="358301"/>
                <a:gridCol w="271076"/>
                <a:gridCol w="271076"/>
                <a:gridCol w="288962"/>
                <a:gridCol w="284007"/>
                <a:gridCol w="313905"/>
                <a:gridCol w="283089"/>
                <a:gridCol w="283089"/>
                <a:gridCol w="267420"/>
                <a:gridCol w="299281"/>
                <a:gridCol w="299281"/>
                <a:gridCol w="290762"/>
                <a:gridCol w="304800"/>
                <a:gridCol w="304800"/>
                <a:gridCol w="304800"/>
                <a:gridCol w="304800"/>
                <a:gridCol w="609600"/>
                <a:gridCol w="609600"/>
              </a:tblGrid>
              <a:tr h="69815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Наименование компетенций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7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№ Занятий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Итого: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4984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Общие компетенции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Баллы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</a:t>
                      </a: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Оценка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23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ОК.1 Понимать   сущность   и   социальную   значимость   своей   будущей профессии, проявлять к ней устойчивый интерес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566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ОК.2 Организовывать    собственную    деятельность,    выбирать    типовые методы и способы выполнения профессиональных задач, оценивать их эффективность и качество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291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ОК.3 Принимать решения в стандартных и нестандартных ситуациях и нести за них </a:t>
                      </a:r>
                      <a:r>
                        <a:rPr lang="ru-RU" sz="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ответственность</a:t>
                      </a: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566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ОК.4 Осуществлять поиск и использование информации, необходимой для эффективного          выполнения          профессиональных          задач, профессионального и личностного развития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99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ОК.5 Использовать    информационно-коммуникационные    технологии    в профессиональной деятельности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23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ОК.6 Работать    в    коллективе    и    в    команде,    эффективно    общаться с коллегами, руководством, потребителями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ОК.7 Брать    на    себя    ответственность    за    работу    членов    команды (подчиненных), за результат выполнения заданий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83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 ОК.8 Самостоятельно         определять         задачи         профессионального и личностного развития, заниматься самообразованием, осознанно планировать повышение квалификации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24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ОК.9 Ориентироваться      в      условиях      частой      смены      технологий в профессиональной деятельности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ОК.10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6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Профессиональные компетенции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99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ПК.1 Контролировать работу основного и вспомогательного оборудования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86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ПК.2 Выполнять режимные переключения в энергоустановках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09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ru-RU" sz="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ПК.3 Оформлять техническую документацию по эксплуатации электрооборудования 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13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Итого: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Баллы</a:t>
                      </a: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5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Оценка</a:t>
                      </a: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0" y="0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Оценочный лист.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Таблица формирования и развития общих и профессиональных компетенций при освоении         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ПМ.02 Эксплуатация электрооборудования  электрических станций, сетей и систем.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МДК.02.02 Релейная защита электрооборудования электрических станций, сетей и систем.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 семестр 2013-2014 учебного года. Обучающегося гр. ЭССС-1-1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1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Островерхова</a:t>
            </a:r>
            <a:r>
              <a:rPr kumimoji="0" lang="ru-RU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Романа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1000">
                <a:schemeClr val="accent3">
                  <a:lumMod val="40000"/>
                  <a:lumOff val="60000"/>
                  <a:alpha val="67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6200" y="762000"/>
          <a:ext cx="8991600" cy="5999049"/>
        </p:xfrm>
        <a:graphic>
          <a:graphicData uri="http://schemas.openxmlformats.org/drawingml/2006/table">
            <a:tbl>
              <a:tblPr/>
              <a:tblGrid>
                <a:gridCol w="1342325"/>
                <a:gridCol w="1342325"/>
                <a:gridCol w="358301"/>
                <a:gridCol w="358301"/>
                <a:gridCol w="271076"/>
                <a:gridCol w="271076"/>
                <a:gridCol w="288962"/>
                <a:gridCol w="284007"/>
                <a:gridCol w="313905"/>
                <a:gridCol w="283089"/>
                <a:gridCol w="283089"/>
                <a:gridCol w="267420"/>
                <a:gridCol w="299281"/>
                <a:gridCol w="299281"/>
                <a:gridCol w="290762"/>
                <a:gridCol w="304800"/>
                <a:gridCol w="304800"/>
                <a:gridCol w="304800"/>
                <a:gridCol w="304800"/>
                <a:gridCol w="609600"/>
                <a:gridCol w="609600"/>
              </a:tblGrid>
              <a:tr h="69815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Наименование компетенций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7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№ Занятий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Итого: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4984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Общие компетенции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Баллы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</a:t>
                      </a: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Оценка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23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ОК.1 Понимать   сущность   и   социальную   значимость   своей   будущей профессии, проявлять к ней устойчивый интерес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566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ОК.2 Организовывать    собственную    деятельность,    выбирать    типовые методы и способы выполнения профессиональных задач, оценивать их эффективность и качество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291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ОК.3 Принимать решения в стандартных и нестандартных ситуациях и нести за них </a:t>
                      </a:r>
                      <a:r>
                        <a:rPr lang="ru-RU" sz="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ответственность</a:t>
                      </a: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566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ОК.4 Осуществлять поиск и использование информации, необходимой для эффективного          выполнения          профессиональных          задач, профессионального и личностного развития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99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ОК.5 Использовать    информационно-коммуникационные    технологии    в профессиональной деятельности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23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ОК.6 Работать    в    коллективе    и    в    команде,    эффективно    общаться с коллегами, руководством, потребителями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ОК.7 Брать    на    себя    ответственность    за    работу    членов    команды (подчиненных), за результат выполнения заданий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83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 ОК.8 Самостоятельно         определять         задачи         профессионального и личностного развития, заниматься самообразованием, осознанно планировать повышение квалификации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24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ОК.9 Ориентироваться      в      условиях      частой      смены      технологий в профессиональной деятельности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ОК.10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6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Профессиональные компетенции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99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ПК.1 Контролировать работу основного и вспомогательного оборудования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86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ПК.2 Выполнять режимные переключения в энергоустановках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09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ru-RU" sz="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ПК.3 Оформлять техническую документацию по эксплуатации электрооборудования 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13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Итого: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Баллы</a:t>
                      </a: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5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Оценка</a:t>
                      </a: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0" y="0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Оценочный лист.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Таблица формирования и развития общих и профессиональных компетенций при освоении         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ПМ.02 Эксплуатация электрооборудования  электрических станций, сетей и систем.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МДК.02.02 Релейная защита электрооборудования электрических станций, сетей и систем.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 семестр 2013-2014 учебного года. Обучающегося гр. ЭССС-1-1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1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Островерхова</a:t>
            </a:r>
            <a:r>
              <a:rPr kumimoji="0" lang="ru-RU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Романа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1000">
                <a:schemeClr val="accent3">
                  <a:lumMod val="40000"/>
                  <a:lumOff val="60000"/>
                  <a:alpha val="67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6200" y="762000"/>
          <a:ext cx="8991600" cy="5999049"/>
        </p:xfrm>
        <a:graphic>
          <a:graphicData uri="http://schemas.openxmlformats.org/drawingml/2006/table">
            <a:tbl>
              <a:tblPr/>
              <a:tblGrid>
                <a:gridCol w="1342325"/>
                <a:gridCol w="1342325"/>
                <a:gridCol w="358301"/>
                <a:gridCol w="358301"/>
                <a:gridCol w="271076"/>
                <a:gridCol w="271076"/>
                <a:gridCol w="288962"/>
                <a:gridCol w="284007"/>
                <a:gridCol w="313905"/>
                <a:gridCol w="283089"/>
                <a:gridCol w="283089"/>
                <a:gridCol w="267420"/>
                <a:gridCol w="299281"/>
                <a:gridCol w="299281"/>
                <a:gridCol w="290762"/>
                <a:gridCol w="304800"/>
                <a:gridCol w="304800"/>
                <a:gridCol w="304800"/>
                <a:gridCol w="304800"/>
                <a:gridCol w="609600"/>
                <a:gridCol w="609600"/>
              </a:tblGrid>
              <a:tr h="69815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Наименование компетенций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7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№ Занятий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Итого: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4984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Общие компетенции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Баллы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</a:t>
                      </a: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Оценка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23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ОК.1 Понимать   сущность   и   социальную   значимость   своей   будущей профессии, проявлять к ней устойчивый интерес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2,7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566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ОК.2 Организовывать    собственную    деятельность,    выбирать    типовые методы и способы выполнения профессиональных задач, оценивать их эффективность и качество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2,8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291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ОК.3 Принимать решения в стандартных и нестандартных ситуациях и нести за них </a:t>
                      </a:r>
                      <a:r>
                        <a:rPr lang="ru-RU" sz="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ответственность</a:t>
                      </a: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2,5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566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ОК.4 Осуществлять поиск и использование информации, необходимой для эффективного          выполнения          профессиональных          задач, профессионального и личностного развития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2,4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99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ОК.5 Использовать    информационно-коммуникационные    технологии    в профессиональной деятельности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2,6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23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ОК.6 Работать    в    коллективе    и    в    команде,    эффективно    общаться с коллегами, руководством, потребителями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2,6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ОК.7 Брать    на    себя    ответственность    за    работу    членов    команды (подчиненных), за результат выполнения заданий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2,35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83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 ОК.8 Самостоятельно         определять         задачи         профессионального и личностного развития, заниматься самообразованием, осознанно планировать повышение квалификации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2,5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24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ОК.9 Ориентироваться      в      условиях      частой      смены      технологий в профессиональной деятельности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2,5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ОК.10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63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Профессиональные компетенции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99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ПК.1 Контролировать работу основного и вспомогательного оборудования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2,6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86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ПК.2 Выполнять режимные переключения в энергоустановках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2,6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09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ru-RU" sz="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ПК.3 Оформлять техническую документацию по эксплуатации электрооборудования 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2,3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13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Итого:</a:t>
                      </a: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Баллы</a:t>
                      </a: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2,6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2,3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2,3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2,5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2,5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2,6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2,7</a:t>
                      </a: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2,6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2,8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2,4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2,5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2,6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2,8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2,5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2,8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2,7</a:t>
                      </a: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5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Оценка</a:t>
                      </a:r>
                      <a:endParaRPr lang="ru-RU" sz="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850" marR="428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0" y="0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Оценочный лист.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Таблица формирования и развития общих и профессиональных компетенций при освоении         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ПМ.02 Эксплуатация электрооборудования  электрических станций, сетей и систем.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МДК.02.02 Релейная защита электрооборудования электрических станций, сетей и систем.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 семестр 2013-2014 учебного года. Обучающегося гр. ЭССС-1-1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1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Островерхова</a:t>
            </a:r>
            <a:r>
              <a:rPr kumimoji="0" lang="ru-RU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Романа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-152400"/>
            <a:ext cx="9144000" cy="6858000"/>
          </a:xfrm>
          <a:prstGeom prst="rect">
            <a:avLst/>
          </a:prstGeom>
          <a:gradFill>
            <a:gsLst>
              <a:gs pos="61000">
                <a:schemeClr val="accent3">
                  <a:lumMod val="40000"/>
                  <a:lumOff val="60000"/>
                  <a:alpha val="67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Технология профессионально-образовательного </a:t>
            </a:r>
            <a:r>
              <a:rPr lang="ru-RU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портфолио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сочетает в себе формирующее оценивание</a:t>
            </a:r>
          </a:p>
          <a:p>
            <a:pPr algn="ctr"/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Решение типовых КОЗ через организацию ориентировочной основы деятельности создает условие для формирования субъективной позиции </a:t>
            </a:r>
            <a:r>
              <a:rPr lang="ru-RU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будующего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специалиста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91600" cy="762000"/>
          </a:xfrm>
        </p:spPr>
        <p:txBody>
          <a:bodyPr>
            <a:normAutofit fontScale="90000"/>
          </a:bodyPr>
          <a:lstStyle/>
          <a:p>
            <a:r>
              <a:rPr lang="ru-RU" sz="4800" dirty="0" smtClean="0">
                <a:solidFill>
                  <a:srgbClr val="294AD7"/>
                </a:solidFill>
                <a:latin typeface="Monotype Corsiva" pitchFamily="66" charset="0"/>
              </a:rPr>
              <a:t>Контрольно-оценочное задание</a:t>
            </a:r>
            <a:endParaRPr lang="ru-RU" sz="4800" dirty="0">
              <a:solidFill>
                <a:srgbClr val="294AD7"/>
              </a:solidFill>
              <a:latin typeface="Monotype Corsiva" pitchFamily="66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990600"/>
            <a:ext cx="9144000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Заголовок 1"/>
          <p:cNvSpPr txBox="1">
            <a:spLocks/>
          </p:cNvSpPr>
          <p:nvPr/>
        </p:nvSpPr>
        <p:spPr>
          <a:xfrm>
            <a:off x="0" y="990600"/>
            <a:ext cx="9144000" cy="5867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85725" marR="0" lvl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Monotype Corsiva" pitchFamily="66" charset="0"/>
              <a:ea typeface="+mj-ea"/>
              <a:cs typeface="+mj-cs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0" y="990600"/>
            <a:ext cx="914400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0000CC"/>
                </a:solidFill>
                <a:latin typeface="Monotype Corsiva" pitchFamily="66" charset="0"/>
              </a:rPr>
              <a:t>Самоконтроль и рефлексия</a:t>
            </a:r>
            <a:endParaRPr lang="ru-RU" i="1" dirty="0">
              <a:solidFill>
                <a:srgbClr val="0000CC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Действия по самоконтролю и рефлексии направлены на процесс освоения вида деятельности, фиксируют отношение обучающегося к себе как к субъекту процесса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491</TotalTime>
  <Words>816</Words>
  <Application>Microsoft Office PowerPoint</Application>
  <PresentationFormat>Экран (4:3)</PresentationFormat>
  <Paragraphs>506</Paragraphs>
  <Slides>12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              «Формирование субъекта профессиональной деятельности с помощью технологии портфолио» </vt:lpstr>
      <vt:lpstr>Добрый день уважаемые  коллеги!</vt:lpstr>
      <vt:lpstr>Основные термины</vt:lpstr>
      <vt:lpstr>Подготовить конкуренто- способного выпускника</vt:lpstr>
      <vt:lpstr>Технология формирования и развития общих и профессиональных компетенций</vt:lpstr>
      <vt:lpstr>Задачи </vt:lpstr>
      <vt:lpstr>Слайд 7</vt:lpstr>
      <vt:lpstr>Слайд 8</vt:lpstr>
      <vt:lpstr>Слайд 9</vt:lpstr>
      <vt:lpstr>Слайд 10</vt:lpstr>
      <vt:lpstr>Контрольно-оценочное задание</vt:lpstr>
      <vt:lpstr>Самоконтроль и рефлексия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Добрый день, уважаемые члены жюри и коллеги!</dc:title>
  <dc:creator>Роман</dc:creator>
  <cp:lastModifiedBy>galex</cp:lastModifiedBy>
  <cp:revision>60</cp:revision>
  <dcterms:created xsi:type="dcterms:W3CDTF">2015-02-22T15:16:31Z</dcterms:created>
  <dcterms:modified xsi:type="dcterms:W3CDTF">2017-03-24T07:02:37Z</dcterms:modified>
</cp:coreProperties>
</file>